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39" r:id="rId4"/>
    <p:sldId id="340" r:id="rId5"/>
    <p:sldId id="341" r:id="rId6"/>
    <p:sldId id="346" r:id="rId7"/>
    <p:sldId id="343" r:id="rId8"/>
    <p:sldId id="344" r:id="rId9"/>
    <p:sldId id="342" r:id="rId10"/>
    <p:sldId id="345" r:id="rId11"/>
    <p:sldId id="353" r:id="rId12"/>
    <p:sldId id="347" r:id="rId13"/>
    <p:sldId id="348" r:id="rId14"/>
    <p:sldId id="349" r:id="rId15"/>
    <p:sldId id="350" r:id="rId16"/>
    <p:sldId id="351" r:id="rId17"/>
    <p:sldId id="352" r:id="rId18"/>
    <p:sldId id="354" r:id="rId19"/>
    <p:sldId id="355" r:id="rId20"/>
    <p:sldId id="356" r:id="rId21"/>
    <p:sldId id="358" r:id="rId22"/>
    <p:sldId id="360" r:id="rId23"/>
    <p:sldId id="359" r:id="rId24"/>
    <p:sldId id="361" r:id="rId25"/>
    <p:sldId id="362" r:id="rId26"/>
    <p:sldId id="363" r:id="rId27"/>
    <p:sldId id="357" r:id="rId28"/>
    <p:sldId id="258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40" autoAdjust="0"/>
    <p:restoredTop sz="94660" autoAdjust="0"/>
  </p:normalViewPr>
  <p:slideViewPr>
    <p:cSldViewPr snapToGrid="0">
      <p:cViewPr varScale="1">
        <p:scale>
          <a:sx n="51" d="100"/>
          <a:sy n="51" d="100"/>
        </p:scale>
        <p:origin x="208" y="968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机器翻译</a:t>
            </a:r>
            <a:endParaRPr lang="en-US" altLang="zh-CN" sz="4000" dirty="0" smtClean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神经机器翻译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如何打分</a:t>
            </a:r>
            <a:r>
              <a:rPr lang="zh-CN" altLang="en-US" sz="2400" smtClean="0">
                <a:latin typeface="+mn-ea"/>
              </a:rPr>
              <a:t>？（并训练？）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791972"/>
            <a:ext cx="9512300" cy="30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NMT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模型补充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0"/>
            <a:ext cx="10515600" cy="471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1.encoders</a:t>
            </a:r>
            <a:r>
              <a:rPr lang="zh-CN" altLang="en-US" sz="2400" dirty="0"/>
              <a:t>比</a:t>
            </a:r>
            <a:r>
              <a:rPr lang="en-US" altLang="zh-CN" sz="2400" dirty="0"/>
              <a:t>decoders</a:t>
            </a:r>
            <a:r>
              <a:rPr lang="zh-CN" altLang="en-US" sz="2400" dirty="0"/>
              <a:t>难训练，</a:t>
            </a:r>
            <a:r>
              <a:rPr lang="en-US" altLang="zh-CN" sz="2400" dirty="0"/>
              <a:t>beam search</a:t>
            </a:r>
            <a:r>
              <a:rPr lang="zh-CN" altLang="en-US" sz="2400" dirty="0"/>
              <a:t>很重要，</a:t>
            </a:r>
            <a:r>
              <a:rPr lang="en-US" altLang="zh-CN" sz="2400" dirty="0"/>
              <a:t>LSTM</a:t>
            </a:r>
            <a:r>
              <a:rPr lang="zh-CN" altLang="en-US" sz="2400" dirty="0"/>
              <a:t>比</a:t>
            </a:r>
            <a:r>
              <a:rPr lang="en-US" altLang="zh-CN" sz="2400" dirty="0"/>
              <a:t>GRU</a:t>
            </a:r>
            <a:r>
              <a:rPr lang="zh-CN" altLang="en-US" sz="2400" dirty="0"/>
              <a:t>好 </a:t>
            </a:r>
          </a:p>
          <a:p>
            <a:r>
              <a:rPr lang="en-US" altLang="zh-CN" sz="2400" dirty="0"/>
              <a:t>2.word embedding</a:t>
            </a:r>
            <a:r>
              <a:rPr lang="zh-CN" altLang="en-US" sz="2400" dirty="0"/>
              <a:t>中映射到小维度和大维度的梯度更新没有明显差别，梯度更新范数大致不变，大维度并不会导致过拟合，对效果影响很小 </a:t>
            </a:r>
          </a:p>
          <a:p>
            <a:r>
              <a:rPr lang="en-US" altLang="zh-CN" sz="2400" dirty="0"/>
              <a:t>3.encoder</a:t>
            </a:r>
            <a:r>
              <a:rPr lang="zh-CN" altLang="en-US" sz="2400" dirty="0"/>
              <a:t>层数为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decoder</a:t>
            </a:r>
            <a:r>
              <a:rPr lang="zh-CN" altLang="en-US" sz="2400" dirty="0"/>
              <a:t>层数为</a:t>
            </a:r>
            <a:r>
              <a:rPr lang="en-US" altLang="zh-CN" sz="2400" dirty="0"/>
              <a:t>4</a:t>
            </a:r>
            <a:r>
              <a:rPr lang="zh-CN" altLang="en-US" sz="2400" dirty="0"/>
              <a:t>时效果较好 </a:t>
            </a:r>
          </a:p>
          <a:p>
            <a:r>
              <a:rPr lang="en-US" altLang="zh-CN" sz="2400" dirty="0"/>
              <a:t>4.attention</a:t>
            </a:r>
            <a:r>
              <a:rPr lang="zh-CN" altLang="en-US" sz="2400" dirty="0"/>
              <a:t>模型梯度更新更大，文章中</a:t>
            </a:r>
            <a:r>
              <a:rPr lang="zh-CN" altLang="en-US" sz="2400" dirty="0" smtClean="0"/>
              <a:t>称为“</a:t>
            </a:r>
            <a:r>
              <a:rPr lang="en-US" altLang="zh-CN" sz="2400" dirty="0" smtClean="0"/>
              <a:t>weighted </a:t>
            </a:r>
            <a:r>
              <a:rPr lang="en-US" altLang="zh-CN" sz="2400" dirty="0"/>
              <a:t>skip </a:t>
            </a:r>
            <a:r>
              <a:rPr lang="en-US" altLang="zh-CN" sz="2400" dirty="0" smtClean="0"/>
              <a:t>connection</a:t>
            </a:r>
            <a:r>
              <a:rPr lang="zh-CN" altLang="en-US" sz="2400" dirty="0" smtClean="0"/>
              <a:t>”</a:t>
            </a:r>
            <a:r>
              <a:rPr lang="en-US" altLang="zh-CN" sz="2400" dirty="0" smtClean="0"/>
              <a:t>,</a:t>
            </a:r>
            <a:r>
              <a:rPr lang="zh-CN" altLang="en-US" sz="2400" dirty="0"/>
              <a:t>优化了梯度流 </a:t>
            </a:r>
          </a:p>
          <a:p>
            <a:r>
              <a:rPr lang="en-US" altLang="zh-CN" sz="2400" dirty="0"/>
              <a:t>5.local attention</a:t>
            </a:r>
            <a:r>
              <a:rPr lang="zh-CN" altLang="en-US" sz="2400" dirty="0"/>
              <a:t>并没有取得较好的</a:t>
            </a:r>
            <a:r>
              <a:rPr lang="zh-CN" altLang="en-US" sz="2400" dirty="0" smtClean="0"/>
              <a:t>效果</a:t>
            </a:r>
            <a:endParaRPr lang="en-US" altLang="zh-CN" sz="2400" dirty="0" smtClean="0"/>
          </a:p>
          <a:p>
            <a:r>
              <a:rPr lang="en-US" altLang="zh-CN" sz="2400" dirty="0" smtClean="0"/>
              <a:t>6.</a:t>
            </a:r>
            <a:r>
              <a:rPr lang="en-US" altLang="zh-CN" sz="2400" dirty="0"/>
              <a:t> encoder</a:t>
            </a:r>
            <a:r>
              <a:rPr lang="zh-CN" altLang="en-US" sz="2400" dirty="0"/>
              <a:t>和</a:t>
            </a:r>
            <a:r>
              <a:rPr lang="en-US" altLang="zh-CN" sz="2400" dirty="0"/>
              <a:t>decoder</a:t>
            </a:r>
            <a:r>
              <a:rPr lang="zh-CN" altLang="en-US" sz="2400" dirty="0"/>
              <a:t>之间</a:t>
            </a:r>
            <a:r>
              <a:rPr lang="zh-CN" altLang="en-US" sz="2400" dirty="0" smtClean="0"/>
              <a:t>的连接设计</a:t>
            </a:r>
            <a:r>
              <a:rPr lang="en-US" altLang="zh-CN" sz="2400" dirty="0" smtClean="0"/>
              <a:t>residual </a:t>
            </a:r>
            <a:r>
              <a:rPr lang="en-US" altLang="zh-CN" sz="2400" dirty="0"/>
              <a:t>connection</a:t>
            </a:r>
            <a:r>
              <a:rPr lang="zh-CN" altLang="en-US" sz="2400" dirty="0"/>
              <a:t>和</a:t>
            </a:r>
            <a:r>
              <a:rPr lang="en-US" altLang="zh-CN" sz="2400" dirty="0"/>
              <a:t>attention connection</a:t>
            </a:r>
            <a:r>
              <a:rPr lang="zh-CN" altLang="en-US" sz="2400" dirty="0" smtClean="0"/>
              <a:t>，使用低</a:t>
            </a:r>
            <a:r>
              <a:rPr lang="zh-CN" altLang="en-US" sz="2400" dirty="0"/>
              <a:t>精度算法加快训练</a:t>
            </a:r>
          </a:p>
        </p:txBody>
      </p:sp>
    </p:spTree>
    <p:extLst>
      <p:ext uri="{BB962C8B-B14F-4D97-AF65-F5344CB8AC3E}">
        <p14:creationId xmlns:p14="http://schemas.microsoft.com/office/powerpoint/2010/main" val="18465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+mn-ea"/>
              </a:rPr>
              <a:t>思路：</a:t>
            </a:r>
            <a:r>
              <a:rPr lang="zh-CN" altLang="en-US" sz="2400" dirty="0"/>
              <a:t>一句机器翻译的话与其相对应的几个参考翻译作比较，算</a:t>
            </a:r>
            <a:r>
              <a:rPr lang="zh-CN" altLang="en-US" sz="2400" dirty="0" smtClean="0"/>
              <a:t>出综合</a:t>
            </a:r>
            <a:r>
              <a:rPr lang="zh-CN" altLang="en-US" sz="2400" dirty="0"/>
              <a:t>分数。</a:t>
            </a:r>
            <a:r>
              <a:rPr lang="en-US" altLang="zh-CN" sz="2400" dirty="0" smtClean="0"/>
              <a:t>n-gram</a:t>
            </a:r>
            <a:r>
              <a:rPr lang="zh-CN" altLang="zh-CN" sz="2400" dirty="0"/>
              <a:t>评判：</a:t>
            </a:r>
            <a:r>
              <a:rPr lang="en-US" altLang="zh-CN" sz="2400" dirty="0"/>
              <a:t>3</a:t>
            </a:r>
            <a:r>
              <a:rPr lang="zh-CN" altLang="zh-CN" sz="2400" dirty="0"/>
              <a:t>或</a:t>
            </a:r>
            <a:r>
              <a:rPr lang="en-US" altLang="zh-CN" sz="2400" dirty="0" smtClean="0"/>
              <a:t>4</a:t>
            </a:r>
            <a:r>
              <a:rPr lang="en-US" altLang="zh-CN" sz="2400" dirty="0"/>
              <a:t>;</a:t>
            </a:r>
            <a:r>
              <a:rPr lang="zh-CN" altLang="zh-CN" sz="2400" dirty="0" smtClean="0"/>
              <a:t>翻译</a:t>
            </a:r>
            <a:r>
              <a:rPr lang="zh-CN" altLang="zh-CN" sz="2400" dirty="0"/>
              <a:t>过短进行</a:t>
            </a:r>
            <a:r>
              <a:rPr lang="zh-CN" altLang="zh-CN" sz="2400" dirty="0" smtClean="0"/>
              <a:t>惩罚</a:t>
            </a:r>
            <a:endParaRPr lang="en-US" altLang="zh-CN" sz="2400" dirty="0" smtClean="0"/>
          </a:p>
          <a:p>
            <a:r>
              <a:rPr lang="en-US" altLang="zh-CN" sz="2400" dirty="0" smtClean="0"/>
              <a:t>1.unigram</a:t>
            </a:r>
            <a:r>
              <a:rPr lang="zh-CN" altLang="en-US" sz="2400" dirty="0"/>
              <a:t>需要剔除正确答案中已匹配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/>
              <a:t>候选翻译的每个词</a:t>
            </a:r>
            <a:r>
              <a:rPr lang="en-US" altLang="zh-CN" sz="2400" dirty="0"/>
              <a:t>——the</a:t>
            </a:r>
            <a:r>
              <a:rPr lang="zh-CN" altLang="en-US" sz="2400" dirty="0"/>
              <a:t>，都在参考译文中出现</a:t>
            </a:r>
          </a:p>
          <a:p>
            <a:r>
              <a:rPr lang="zh-CN" altLang="en-US" sz="2400" dirty="0" smtClean="0"/>
              <a:t>改进后：与</a:t>
            </a:r>
            <a:r>
              <a:rPr lang="en-US" altLang="zh-CN" sz="2400" dirty="0" smtClean="0"/>
              <a:t>Reference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 ：</a:t>
            </a:r>
            <a:r>
              <a:rPr lang="en-US" altLang="zh-CN" sz="2400" dirty="0" smtClean="0"/>
              <a:t>2/7</a:t>
            </a:r>
            <a:r>
              <a:rPr lang="zh-CN" altLang="en-US" sz="2400" dirty="0" smtClean="0"/>
              <a:t>（保证充分性与流畅性）</a:t>
            </a:r>
            <a:endParaRPr lang="en-US" altLang="zh-CN" sz="2400" dirty="0" smtClean="0"/>
          </a:p>
          <a:p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8020"/>
            <a:ext cx="9080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+mn-ea"/>
              </a:rPr>
              <a:t>2.</a:t>
            </a:r>
            <a:r>
              <a:rPr lang="zh-CN" altLang="en-US" sz="2400" dirty="0" smtClean="0">
                <a:latin typeface="+mn-ea"/>
              </a:rPr>
              <a:t>定义概率打分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+mn-ea"/>
              </a:rPr>
              <a:t>3.</a:t>
            </a:r>
            <a:r>
              <a:rPr lang="zh-CN" altLang="en-US" sz="2400" dirty="0" smtClean="0">
                <a:latin typeface="+mn-ea"/>
              </a:rPr>
              <a:t>发现</a:t>
            </a:r>
            <a:r>
              <a:rPr lang="en-US" altLang="zh-CN" sz="2400" dirty="0" smtClean="0">
                <a:latin typeface="+mn-ea"/>
              </a:rPr>
              <a:t>4-gram</a:t>
            </a:r>
            <a:r>
              <a:rPr lang="zh-CN" altLang="en-US" sz="2400" dirty="0" smtClean="0">
                <a:latin typeface="+mn-ea"/>
              </a:rPr>
              <a:t>区分度最佳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2838"/>
            <a:ext cx="4495800" cy="115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3308977"/>
            <a:ext cx="4874683" cy="27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+mn-ea"/>
              </a:rPr>
              <a:t>4.</a:t>
            </a:r>
            <a:r>
              <a:rPr lang="zh-CN" altLang="en-US" sz="2400" dirty="0" smtClean="0">
                <a:latin typeface="+mn-ea"/>
              </a:rPr>
              <a:t>使用归一化的平均对数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+mn-ea"/>
              </a:rPr>
              <a:t>5.</a:t>
            </a:r>
            <a:r>
              <a:rPr lang="zh-CN" altLang="en-US" sz="2400" dirty="0" smtClean="0">
                <a:latin typeface="+mn-ea"/>
              </a:rPr>
              <a:t>翻译太短进行惩罚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790701"/>
            <a:ext cx="2057400" cy="93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7920"/>
            <a:ext cx="9093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latin typeface="+mn-ea"/>
              </a:rPr>
              <a:t>5.</a:t>
            </a:r>
            <a:r>
              <a:rPr lang="zh-CN" altLang="en-US" sz="2400" dirty="0" smtClean="0">
                <a:latin typeface="+mn-ea"/>
              </a:rPr>
              <a:t>惩罚：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/>
              <a:t>r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一个参考翻译的词</a:t>
            </a:r>
            <a:r>
              <a:rPr lang="zh-CN" altLang="en-US" sz="2400" dirty="0" smtClean="0"/>
              <a:t>数</a:t>
            </a:r>
            <a:endParaRPr lang="en-US" altLang="zh-CN" sz="2400" dirty="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/>
              <a:t>c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一个候选翻译的词</a:t>
            </a:r>
            <a:r>
              <a:rPr lang="zh-CN" altLang="en-US" sz="2400" dirty="0" smtClean="0"/>
              <a:t>数</a:t>
            </a:r>
            <a:endParaRPr lang="en-US" altLang="zh-CN" sz="2400" dirty="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latin typeface="+mn-ea"/>
              </a:rPr>
              <a:t>6.</a:t>
            </a:r>
            <a:r>
              <a:rPr lang="zh-CN" altLang="en-US" sz="2400" dirty="0" smtClean="0">
                <a:latin typeface="+mn-ea"/>
              </a:rPr>
              <a:t>例子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机器翻译：</a:t>
            </a:r>
            <a:r>
              <a:rPr lang="en-US" altLang="zh-CN" sz="2400" dirty="0"/>
              <a:t>The cat sat on the mat.</a:t>
            </a:r>
            <a:br>
              <a:rPr lang="en-US" altLang="zh-CN" sz="2400" dirty="0"/>
            </a:br>
            <a:r>
              <a:rPr lang="zh-CN" altLang="en-US" sz="2400" dirty="0"/>
              <a:t>人工翻译：</a:t>
            </a:r>
            <a:r>
              <a:rPr lang="en-US" altLang="zh-CN" sz="2400" dirty="0"/>
              <a:t>The cat is </a:t>
            </a:r>
            <a:r>
              <a:rPr lang="zh-CN" altLang="en-US" sz="2400" dirty="0" smtClean="0"/>
              <a:t>  </a:t>
            </a:r>
            <a:r>
              <a:rPr lang="en-US" altLang="zh-CN" sz="2400" dirty="0" smtClean="0"/>
              <a:t>on </a:t>
            </a:r>
            <a:r>
              <a:rPr lang="en-US" altLang="zh-CN" sz="2400" dirty="0"/>
              <a:t>the mat.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105" y="1731963"/>
            <a:ext cx="3441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mr-IN" sz="2400" dirty="0" smtClean="0"/>
              <a:t>第一</a:t>
            </a:r>
            <a:r>
              <a:rPr lang="zh-CN" altLang="mr-IN" sz="2400" dirty="0"/>
              <a:t>步：计算各阶</a:t>
            </a:r>
            <a:r>
              <a:rPr lang="mr-IN" altLang="zh-CN" sz="2400" dirty="0" err="1"/>
              <a:t>n-gram</a:t>
            </a:r>
            <a:r>
              <a:rPr lang="zh-CN" altLang="mr-IN" sz="2400" dirty="0"/>
              <a:t>的精度</a:t>
            </a:r>
            <a:endParaRPr lang="mr-IN" altLang="zh-CN" sz="2400" dirty="0"/>
          </a:p>
          <a:p>
            <a:r>
              <a:rPr lang="mr-IN" altLang="zh-CN" sz="2400" dirty="0"/>
              <a:t>P1 = 5 / 6 = 0.833333333333333</a:t>
            </a:r>
            <a:br>
              <a:rPr lang="mr-IN" altLang="zh-CN" sz="2400" dirty="0"/>
            </a:br>
            <a:r>
              <a:rPr lang="mr-IN" altLang="zh-CN" sz="2400" dirty="0"/>
              <a:t>P2 = 3 / 5 = 0.6</a:t>
            </a:r>
            <a:br>
              <a:rPr lang="mr-IN" altLang="zh-CN" sz="2400" dirty="0"/>
            </a:br>
            <a:r>
              <a:rPr lang="mr-IN" altLang="zh-CN" sz="2400" dirty="0"/>
              <a:t>P3 = 1 / 4 = 0.25</a:t>
            </a:r>
            <a:br>
              <a:rPr lang="mr-IN" altLang="zh-CN" sz="2400" dirty="0"/>
            </a:br>
            <a:r>
              <a:rPr lang="mr-IN" altLang="zh-CN" sz="2400" dirty="0"/>
              <a:t>P4 = 0 / 3 = </a:t>
            </a:r>
            <a:r>
              <a:rPr lang="mr-IN" altLang="zh-CN" sz="2400" dirty="0" smtClean="0"/>
              <a:t>0</a:t>
            </a:r>
            <a:endParaRPr lang="en-US" altLang="zh-CN" sz="2400" dirty="0" smtClean="0"/>
          </a:p>
          <a:p>
            <a:r>
              <a:rPr lang="zh-CN" altLang="en-US" sz="2400" dirty="0"/>
              <a:t>第二步：加权求和</a:t>
            </a:r>
          </a:p>
          <a:p>
            <a:r>
              <a:rPr lang="zh-CN" altLang="en-US" sz="2400" dirty="0"/>
              <a:t>取权重：</a:t>
            </a:r>
            <a:r>
              <a:rPr lang="en-US" altLang="zh-CN" sz="2400" dirty="0" err="1"/>
              <a:t>Wn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= 0.25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/>
              <a:t>第三</a:t>
            </a:r>
            <a:r>
              <a:rPr lang="zh-CN" altLang="en-US" sz="2400" dirty="0" smtClean="0"/>
              <a:t>步：</a:t>
            </a:r>
            <a:r>
              <a:rPr lang="en-US" altLang="zh-CN" sz="2400" dirty="0" smtClean="0"/>
              <a:t>BP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1</a:t>
            </a:r>
          </a:p>
          <a:p>
            <a:endParaRPr lang="mr-IN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457244" y="1825625"/>
            <a:ext cx="489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机器翻译：</a:t>
            </a:r>
            <a:r>
              <a:rPr lang="en-US" altLang="zh-CN" dirty="0"/>
              <a:t>The cat sat on the mat.</a:t>
            </a:r>
            <a:br>
              <a:rPr lang="en-US" altLang="zh-CN" dirty="0"/>
            </a:br>
            <a:r>
              <a:rPr lang="zh-CN" altLang="en-US" dirty="0"/>
              <a:t>人工翻译：</a:t>
            </a:r>
            <a:r>
              <a:rPr lang="en-US" altLang="zh-CN" dirty="0"/>
              <a:t>The cat is </a:t>
            </a:r>
            <a:r>
              <a:rPr lang="zh-CN" altLang="en-US" dirty="0"/>
              <a:t>  </a:t>
            </a:r>
            <a:r>
              <a:rPr lang="en-US" altLang="zh-CN" dirty="0"/>
              <a:t>on the mat.</a:t>
            </a:r>
            <a:endParaRPr lang="en-US" altLang="zh-CN" dirty="0">
              <a:latin typeface="+mn-ea"/>
            </a:endParaRPr>
          </a:p>
          <a:p>
            <a:endParaRPr kumimoji="1" lang="zh-CN" altLang="en-US" dirty="0"/>
          </a:p>
        </p:txBody>
      </p:sp>
      <p:pic>
        <p:nvPicPr>
          <p:cNvPr id="1028" name="Picture 4" descr="https://upload-images.jianshu.io/upload_images/224008-383a77a90efa9d04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83" y="4661108"/>
            <a:ext cx="11027833" cy="73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BLEU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评分标准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738334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第四步：</a:t>
            </a:r>
            <a:r>
              <a:rPr lang="en-US" altLang="zh-CN" sz="2400" dirty="0" smtClean="0"/>
              <a:t>BLEU</a:t>
            </a:r>
            <a:r>
              <a:rPr lang="zh-CN" altLang="en-US" sz="2400" dirty="0" smtClean="0"/>
              <a:t>计算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总结：</a:t>
            </a:r>
            <a:endParaRPr lang="en-US" altLang="zh-CN" sz="2400" dirty="0" smtClean="0"/>
          </a:p>
          <a:p>
            <a:r>
              <a:rPr lang="zh-CN" altLang="en-US" sz="2400" dirty="0" smtClean="0"/>
              <a:t>优点：快、接近人类评分</a:t>
            </a:r>
            <a:endParaRPr lang="en-US" altLang="zh-CN" sz="2400" dirty="0" smtClean="0"/>
          </a:p>
          <a:p>
            <a:r>
              <a:rPr lang="zh-CN" altLang="en-US" sz="2400" dirty="0" smtClean="0"/>
              <a:t>缺点：不考虑语法上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准确性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测评</a:t>
            </a:r>
            <a:r>
              <a:rPr lang="zh-CN" altLang="en-US" sz="2400" dirty="0"/>
              <a:t>精度会受常用词的</a:t>
            </a:r>
            <a:r>
              <a:rPr lang="zh-CN" altLang="en-US" sz="2400" dirty="0" smtClean="0"/>
              <a:t>干扰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短</a:t>
            </a:r>
            <a:r>
              <a:rPr lang="zh-CN" altLang="en-US" sz="2400" dirty="0"/>
              <a:t>译句的测评精度有时会较</a:t>
            </a:r>
            <a:r>
              <a:rPr lang="zh-CN" altLang="en-US" sz="2400" dirty="0" smtClean="0"/>
              <a:t>高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没有</a:t>
            </a:r>
            <a:r>
              <a:rPr lang="zh-CN" altLang="en-US" sz="2400" dirty="0"/>
              <a:t>考虑同义词或相似表达的</a:t>
            </a:r>
            <a:r>
              <a:rPr lang="zh-CN" altLang="en-US" sz="2400" dirty="0" smtClean="0"/>
              <a:t>情况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mr-IN" altLang="zh-CN" sz="2400" dirty="0"/>
          </a:p>
        </p:txBody>
      </p:sp>
      <p:pic>
        <p:nvPicPr>
          <p:cNvPr id="2052" name="Picture 4" descr="https://upload-images.jianshu.io/upload_images/224008-f4a325f9586a95ee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2311319"/>
            <a:ext cx="7624939" cy="5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9448" y="3422799"/>
            <a:ext cx="3716451" cy="30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思路一：优化</a:t>
            </a:r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：分层</a:t>
            </a:r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、负采样算法</a:t>
            </a:r>
            <a:r>
              <a:rPr lang="en-US" altLang="zh-CN" sz="2400" dirty="0" smtClean="0"/>
              <a:t>(not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gpu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friendly)</a:t>
            </a:r>
          </a:p>
          <a:p>
            <a:r>
              <a:rPr lang="zh-CN" altLang="en-US" sz="2400" dirty="0" smtClean="0"/>
              <a:t>思路二：减少训练所需词汇数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Large-vocab NMT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(fast,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gpu</a:t>
            </a:r>
            <a:r>
              <a:rPr lang="zh-CN" altLang="en-US" sz="2400" dirty="0"/>
              <a:t> </a:t>
            </a:r>
            <a:r>
              <a:rPr lang="en-US" altLang="zh-CN" sz="2400" dirty="0"/>
              <a:t>friendly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r>
              <a:rPr lang="en-US" altLang="zh-CN" sz="2400" dirty="0"/>
              <a:t>Training: a subset of the vocabulary at a time.</a:t>
            </a:r>
          </a:p>
          <a:p>
            <a:r>
              <a:rPr lang="en-US" altLang="zh-CN" sz="2400" dirty="0"/>
              <a:t>Testing:</a:t>
            </a:r>
            <a:r>
              <a:rPr lang="zh-CN" altLang="en-US" sz="2400" dirty="0"/>
              <a:t> </a:t>
            </a:r>
            <a:r>
              <a:rPr lang="en-US" altLang="zh-CN" sz="2400" dirty="0"/>
              <a:t>smart on the set of possible translations.</a:t>
            </a:r>
          </a:p>
          <a:p>
            <a:endParaRPr lang="mr-I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331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训练中划分子集的方法：前提：很多词只出现一次</a:t>
            </a:r>
            <a:endParaRPr lang="en-US" altLang="zh-CN" sz="2400" dirty="0" smtClean="0"/>
          </a:p>
          <a:p>
            <a:r>
              <a:rPr lang="zh-CN" altLang="en-US" sz="2400" dirty="0" smtClean="0"/>
              <a:t>依次</a:t>
            </a:r>
            <a:r>
              <a:rPr lang="zh-CN" altLang="en-US" sz="2400" dirty="0"/>
              <a:t>扫描原始数据集直到检测 </a:t>
            </a:r>
            <a:r>
              <a:rPr lang="en-US" altLang="zh-CN" sz="2400" dirty="0"/>
              <a:t> |V</a:t>
            </a:r>
            <a:r>
              <a:rPr lang="en-US" altLang="zh-CN" sz="2400" dirty="0" smtClean="0"/>
              <a:t>’|</a:t>
            </a:r>
            <a:r>
              <a:rPr lang="zh-CN" altLang="en-US" sz="2400" dirty="0" smtClean="0"/>
              <a:t>个</a:t>
            </a:r>
            <a:r>
              <a:rPr lang="zh-CN" altLang="en-US" sz="2400" dirty="0"/>
              <a:t>唯一的目标单词，从而形成一个子</a:t>
            </a:r>
            <a:r>
              <a:rPr lang="zh-CN" altLang="en-US" sz="2400" dirty="0" smtClean="0"/>
              <a:t>集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将相同主题</a:t>
            </a:r>
            <a:r>
              <a:rPr lang="en-US" altLang="zh-CN" sz="2400" dirty="0"/>
              <a:t>(</a:t>
            </a:r>
            <a:r>
              <a:rPr lang="zh-CN" altLang="en-US" sz="2400" dirty="0"/>
              <a:t>相似词典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的语料放在一起，如图中每个框框为一个主题</a:t>
            </a:r>
            <a:endParaRPr lang="en-US" altLang="zh-CN" sz="2400" dirty="0" smtClean="0"/>
          </a:p>
          <a:p>
            <a:r>
              <a:rPr lang="zh-CN" altLang="en-US" sz="2400" dirty="0"/>
              <a:t>我们可以通过这个方法词汇量为 </a:t>
            </a:r>
            <a:r>
              <a:rPr lang="en-US" altLang="zh-CN" sz="2400" dirty="0"/>
              <a:t>|V|=500K</a:t>
            </a:r>
            <a:r>
              <a:rPr lang="zh-CN" altLang="en-US" sz="2400" dirty="0"/>
              <a:t>实现了 </a:t>
            </a:r>
            <a:r>
              <a:rPr lang="en-US" altLang="zh-CN" sz="2400" dirty="0"/>
              <a:t>10</a:t>
            </a:r>
            <a:r>
              <a:rPr lang="zh-CN" altLang="en-US" sz="2400" dirty="0"/>
              <a:t> 倍以上的节省（</a:t>
            </a:r>
            <a:r>
              <a:rPr lang="en-US" altLang="zh-CN" sz="2400" dirty="0"/>
              <a:t>|V′|=30K,50K</a:t>
            </a:r>
            <a:r>
              <a:rPr lang="zh-CN" altLang="en-US" sz="2400" dirty="0"/>
              <a:t>）</a:t>
            </a:r>
            <a:endParaRPr lang="mr-IN" altLang="zh-CN" sz="2400" dirty="0"/>
          </a:p>
          <a:p>
            <a:endParaRPr lang="mr-IN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858868"/>
            <a:ext cx="4241941" cy="23340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141" y="2858868"/>
            <a:ext cx="4211912" cy="22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634" y="465138"/>
            <a:ext cx="5021562" cy="63928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测试：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unigram</a:t>
            </a:r>
            <a:r>
              <a:rPr lang="zh-CN" altLang="en-US" sz="2400" dirty="0" smtClean="0"/>
              <a:t>概率的常用词</a:t>
            </a:r>
            <a:r>
              <a:rPr lang="en-US" altLang="zh-CN" sz="2400" dirty="0" smtClean="0"/>
              <a:t>+K’</a:t>
            </a:r>
            <a:r>
              <a:rPr lang="zh-CN" altLang="en-US" sz="2400" dirty="0" smtClean="0"/>
              <a:t>为每个主题对单词的可能翻译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库</a:t>
            </a:r>
            <a:endParaRPr lang="mr-IN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56" y="2293092"/>
            <a:ext cx="6414911" cy="38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45" y="1731964"/>
            <a:ext cx="3870677" cy="1304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44" y="3050706"/>
            <a:ext cx="3701345" cy="376795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1.						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 </a:t>
            </a:r>
            <a:endParaRPr lang="mr-IN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18578" y="1790701"/>
            <a:ext cx="5723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3.approximate </a:t>
            </a:r>
            <a:r>
              <a:rPr lang="en-US" altLang="zh-CN" dirty="0"/>
              <a:t>this expectation, or the negative term</a:t>
            </a:r>
          </a:p>
          <a:p>
            <a:r>
              <a:rPr lang="en-US" altLang="zh-CN" dirty="0"/>
              <a:t>of the gradient, by importance sampling with a</a:t>
            </a:r>
          </a:p>
          <a:p>
            <a:r>
              <a:rPr lang="en-US" altLang="zh-CN" dirty="0"/>
              <a:t>small number of </a:t>
            </a:r>
            <a:r>
              <a:rPr lang="en-US" altLang="zh-CN" dirty="0" smtClean="0"/>
              <a:t>samples</a:t>
            </a:r>
            <a:endParaRPr lang="en-US" altLang="zh-CN" dirty="0"/>
          </a:p>
          <a:p>
            <a:r>
              <a:rPr lang="en-US" altLang="zh-CN" dirty="0" smtClean="0"/>
              <a:t>predefined proposal 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Q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289" y="3179322"/>
            <a:ext cx="4167214" cy="197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5360372"/>
            <a:ext cx="4914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62656" y="1825625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的理解：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a “true” distribution </a:t>
            </a:r>
            <a:r>
              <a:rPr lang="en-US" altLang="zh-CN" sz="2400" dirty="0" smtClean="0"/>
              <a:t>p</a:t>
            </a:r>
            <a:r>
              <a:rPr lang="en-US" altLang="zh-CN" sz="2400" dirty="0"/>
              <a:t> and an estimated distribution </a:t>
            </a:r>
            <a:r>
              <a:rPr lang="en-US" altLang="zh-CN" sz="2400" dirty="0" smtClean="0"/>
              <a:t>q</a:t>
            </a:r>
          </a:p>
          <a:p>
            <a:r>
              <a:rPr lang="en-US" altLang="zh-CN" sz="2400" dirty="0" smtClean="0"/>
              <a:t>minimize </a:t>
            </a:r>
            <a:r>
              <a:rPr lang="en-US" altLang="zh-CN" sz="2400" dirty="0"/>
              <a:t>the cross-entropy between </a:t>
            </a:r>
            <a:r>
              <a:rPr lang="en-US" altLang="zh-CN" sz="2400" dirty="0" smtClean="0"/>
              <a:t>q and p</a:t>
            </a:r>
          </a:p>
          <a:p>
            <a:r>
              <a:rPr lang="en-US" altLang="zh-CN" sz="2400" dirty="0" smtClean="0"/>
              <a:t>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:all </a:t>
            </a:r>
            <a:r>
              <a:rPr lang="en-US" altLang="zh-CN" sz="2400" dirty="0"/>
              <a:t>probability mass is on the correct class (i.e. p=[0,…1</a:t>
            </a:r>
            <a:r>
              <a:rPr lang="en-US" altLang="zh-CN" sz="2400" dirty="0" smtClean="0"/>
              <a:t>,…,0] contains </a:t>
            </a:r>
            <a:r>
              <a:rPr lang="en-US" altLang="zh-CN" sz="2400" dirty="0"/>
              <a:t>a single 1 at the </a:t>
            </a:r>
            <a:r>
              <a:rPr lang="en-US" altLang="zh-CN" sz="2400" dirty="0" err="1" smtClean="0"/>
              <a:t>yi-th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position</a:t>
            </a:r>
            <a:r>
              <a:rPr lang="en-US" altLang="zh-CN" sz="2400" dirty="0" smtClean="0"/>
              <a:t>.).</a:t>
            </a: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 smtClean="0"/>
          </a:p>
          <a:p>
            <a:endParaRPr lang="mr-IN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19" y="1582738"/>
            <a:ext cx="3263900" cy="1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5" y="4451074"/>
            <a:ext cx="2946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img.dedns.cn/wpic/mmbiz_png/Pn4Sm0RsAuiaLOeejb25nBYg4ZTton01fcf7iaiaDpyrnly8dDGqDgMIYqnhAEcRiaOJ8nKRooJqOKwGiakPWNusdmQ/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1967948"/>
            <a:ext cx="2438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dedns.cn/wpic/mmbiz_png/Pn4Sm0RsAuiaLOeejb25nBYg4ZTton01fu4JKEA9Z6VKQHSwFDL4NBgnia0lwibrriaSwl3ZEFuC9o6bxiaVGHzjBNg/0?wx_fmt=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2832583"/>
            <a:ext cx="26574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dedns.cn/wpic/mmbiz_png/Pn4Sm0RsAuiaLOeejb25nBYg4ZTton01fh9SAz8sg2rH3ekBgb4Pq7cd5ZLPiakbuibbciaxwWEPDS7lKuFmicGUo4Q/0?wx_fmt=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3566560"/>
            <a:ext cx="31623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.dedns.cn/wpic/mmbiz_png/Pn4Sm0RsAuiaLOeejb25nBYg4ZTton01fDVLchq7DCnibNgQwNdPJGCblWJD3XhVgtDVDUkiam6I8BsIGsVyVib31A/0?wx_fmt=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4458805"/>
            <a:ext cx="4181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.dedns.cn/wpic/mmbiz_png/Pn4Sm0RsAuiaLOeejb25nBYg4ZTton01fhA1tFIQq3djAQpXdQJwKz93YWh9ib3JQDW60ibn2IaMaxlIUyoPQAia5Q/0?wx_fmt=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5378728"/>
            <a:ext cx="429577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img.dedns.cn/wpic/mmbiz_png/Pn4Sm0RsAuiaLOeejb25nBYg4ZTton01fvwjWQdbJlUgUtmX7wKKCGiaWaTC6KRf6wtl5Dqjc5uvbrSWttcWrSQw/0?wx_fmt=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044148"/>
            <a:ext cx="48387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img.dedns.cn/wpic/mmbiz_png/Pn4Sm0RsAuiaLOeejb25nBYg4ZTton01fHg8cmtP2t6AWP9ToxxqyoWsfvTPibbF8S5GJeHXFBUH8P0jf5DByGyg/0?wx_fmt=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018320"/>
            <a:ext cx="4067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img.dedns.cn/wpic/mmbiz_png/Pn4Sm0RsAuiaLOeejb25nBYg4ZTton01ffLS8odWDewxYF0yV5BE9bGpQVvAmkK9KbFoJgZshVGOKELW5WSEcTg/0?wx_fmt=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934930"/>
            <a:ext cx="28479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321287" y="4735030"/>
            <a:ext cx="54068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一部分与目标词语</a:t>
            </a:r>
            <a:r>
              <a:rPr lang="en-US" altLang="zh-CN" sz="2000" dirty="0">
                <a:latin typeface="+mn-ea"/>
                <a:ea typeface="+mn-ea"/>
              </a:rPr>
              <a:t>w</a:t>
            </a:r>
            <a:r>
              <a:rPr lang="zh-CN" altLang="en-US" sz="2000" dirty="0">
                <a:latin typeface="+mn-ea"/>
                <a:ea typeface="+mn-ea"/>
              </a:rPr>
              <a:t>正相关</a:t>
            </a:r>
            <a:r>
              <a:rPr lang="zh-CN" altLang="en-US" sz="2000" dirty="0" smtClean="0">
                <a:latin typeface="+mn-ea"/>
                <a:ea typeface="+mn-ea"/>
              </a:rPr>
              <a:t>（第一</a:t>
            </a:r>
            <a:r>
              <a:rPr lang="zh-CN" altLang="en-US" sz="2000" dirty="0">
                <a:latin typeface="+mn-ea"/>
                <a:ea typeface="+mn-ea"/>
              </a:rPr>
              <a:t>项），另一部分与其余所有词语负相关，按照各个词语的出现概率分配权重</a:t>
            </a:r>
            <a:r>
              <a:rPr lang="zh-CN" altLang="en-US" sz="2000" dirty="0" smtClean="0">
                <a:latin typeface="+mn-ea"/>
                <a:ea typeface="+mn-ea"/>
              </a:rPr>
              <a:t>（第二</a:t>
            </a:r>
            <a:r>
              <a:rPr lang="zh-CN" altLang="en-US" sz="2000" dirty="0">
                <a:latin typeface="+mn-ea"/>
                <a:ea typeface="+mn-ea"/>
              </a:rPr>
              <a:t>项）。我们可以发现，等式右边的第二项其实就是词表</a:t>
            </a:r>
            <a:r>
              <a:rPr lang="en-US" altLang="zh-CN" sz="2000" dirty="0">
                <a:latin typeface="+mn-ea"/>
                <a:ea typeface="+mn-ea"/>
              </a:rPr>
              <a:t>V</a:t>
            </a:r>
            <a:r>
              <a:rPr lang="zh-CN" altLang="en-US" sz="2000" dirty="0">
                <a:latin typeface="+mn-ea"/>
                <a:ea typeface="+mn-ea"/>
              </a:rPr>
              <a:t>中所有词语</a:t>
            </a:r>
            <a:r>
              <a:rPr lang="en-US" altLang="zh-CN" sz="2000" dirty="0" err="1">
                <a:latin typeface="+mn-ea"/>
                <a:ea typeface="+mn-ea"/>
              </a:rPr>
              <a:t>wi</a:t>
            </a:r>
            <a:r>
              <a:rPr lang="zh-CN" altLang="en-US" sz="2000" dirty="0" smtClean="0">
                <a:latin typeface="+mn-ea"/>
                <a:ea typeface="+mn-ea"/>
              </a:rPr>
              <a:t>的梯度的</a:t>
            </a:r>
            <a:r>
              <a:rPr lang="zh-CN" altLang="en-US" sz="2000" dirty="0">
                <a:latin typeface="+mn-ea"/>
                <a:ea typeface="+mn-ea"/>
              </a:rPr>
              <a:t>期望值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6100" y="1634272"/>
            <a:ext cx="269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/>
              <a:t>softmax</a:t>
            </a:r>
            <a:r>
              <a:rPr kumimoji="1" lang="zh-CN" altLang="en-US" sz="2000" dirty="0" smtClean="0"/>
              <a:t>对参数</a:t>
            </a:r>
            <a:r>
              <a:rPr kumimoji="1" lang="en-US" altLang="zh-CN" sz="2000" dirty="0" err="1" smtClean="0"/>
              <a:t>θ</a:t>
            </a:r>
            <a:r>
              <a:rPr kumimoji="1" lang="zh-CN" altLang="en-US" sz="2000" dirty="0" smtClean="0"/>
              <a:t>的偏导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77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62656" y="1825625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重要性采样：</a:t>
            </a:r>
            <a:endParaRPr lang="mr-IN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100" y="2488958"/>
            <a:ext cx="4840909" cy="2460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354" y="2908329"/>
            <a:ext cx="6722216" cy="19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2050" name="Picture 2" descr="http://img.dedns.cn/wpic/mmbiz_png/Pn4Sm0RsAuiaLOeejb25nBYg4ZTton01fY8mVYBych9flJiaEeG3Tte4E81clmJGdF37lVxTRIfNjgStp8dbibibow/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3200400"/>
            <a:ext cx="2524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http://img.dedns.cn/wpic/mmbiz_png/Pn4Sm0RsAuiaLOeejb25nBYg4ZTton01ffLS8odWDewxYF0yV5BE9bGpQVvAmkK9KbFoJgZshVGOKELW5WSEcTg/0?wx_fmt=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2420144"/>
            <a:ext cx="28479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.dedns.cn/wpic/mmbiz_png/Pn4Sm0RsAuiaLOeejb25nBYg4ZTton01f6ibXJkbGR3lTrAb0u91tpZzlHpCkfM9AtfFoW6yiaaeicVkLvObFibjpIg/0?wx_fmt=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166" y="3854450"/>
            <a:ext cx="2762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g.dedns.cn/wpic/mmbiz_png/Pn4Sm0RsAuiaLOeejb25nBYg4ZTton01fPugnkXhsZPgJ1slswXWRyQZlUST69eeWqXP6LeG3k1wmHfibcVIxmSQ/0?wx_fmt=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4783931"/>
            <a:ext cx="30289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6100" y="1825625"/>
            <a:ext cx="10953750" cy="40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对第二项采样的近似方法：</a:t>
            </a:r>
            <a:r>
              <a:rPr kumimoji="1" lang="en-US" altLang="zh-CN" sz="2000" dirty="0" smtClean="0"/>
              <a:t>unigram</a:t>
            </a:r>
            <a:r>
              <a:rPr kumimoji="1" lang="zh-CN" altLang="en-US" sz="2000" dirty="0" smtClean="0"/>
              <a:t>分布、论文中“主题划分”</a:t>
            </a:r>
            <a:endParaRPr kumimoji="1" lang="en-US" altLang="zh-CN" sz="2000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828" y="2420144"/>
            <a:ext cx="4167214" cy="1979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45828" y="4783931"/>
            <a:ext cx="4010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条件概率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74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546100" y="1719608"/>
            <a:ext cx="109537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/>
              <a:t>Tensorflow</a:t>
            </a:r>
            <a:r>
              <a:rPr kumimoji="1" lang="zh-CN" altLang="en-US" sz="2000" dirty="0" smtClean="0"/>
              <a:t>实现的补充，建议只在训练中使用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294734"/>
            <a:ext cx="7751693" cy="25738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5114925"/>
            <a:ext cx="4114800" cy="115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47" y="5045139"/>
            <a:ext cx="5950778" cy="1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解决大词表问题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991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官方笔记关于训练的概括：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重要性采样是“多</a:t>
            </a:r>
            <a:r>
              <a:rPr lang="zh-CN" altLang="en-US" sz="2400" dirty="0"/>
              <a:t>分类</a:t>
            </a:r>
            <a:r>
              <a:rPr lang="zh-CN" altLang="en-US" sz="2400" dirty="0" smtClean="0"/>
              <a:t>问题”，迭</a:t>
            </a:r>
            <a:r>
              <a:rPr lang="zh-CN" altLang="en-US" sz="2400" dirty="0"/>
              <a:t>代更新受到数据和噪声样本的共同作用，</a:t>
            </a:r>
            <a:r>
              <a:rPr lang="zh-CN" altLang="en-US" sz="2400" dirty="0" smtClean="0"/>
              <a:t>而负采样的</a:t>
            </a:r>
            <a:r>
              <a:rPr lang="zh-CN" altLang="en-US" sz="2400" dirty="0"/>
              <a:t>迭代更新则</a:t>
            </a:r>
            <a:r>
              <a:rPr lang="zh-CN" altLang="en-US" sz="2400" dirty="0" smtClean="0"/>
              <a:t>是“二分类问题”</a:t>
            </a:r>
            <a:endParaRPr lang="en-US" altLang="zh-CN" sz="2400" dirty="0" smtClean="0"/>
          </a:p>
          <a:p>
            <a:r>
              <a:rPr lang="zh-CN" altLang="en-US" sz="2400" dirty="0" smtClean="0"/>
              <a:t>词向量上负采样效果更好，</a:t>
            </a:r>
            <a:r>
              <a:rPr lang="en-US" altLang="zh-CN" sz="2400" dirty="0" err="1" smtClean="0"/>
              <a:t>seq</a:t>
            </a:r>
            <a:r>
              <a:rPr lang="zh-CN" altLang="en-US" sz="2400" dirty="0" smtClean="0"/>
              <a:t>模型上重要性采样效果更好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4005"/>
            <a:ext cx="6375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传统机器翻译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/>
              <a:t>传统统计定义：定义原文为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，译文为</a:t>
            </a:r>
            <a:r>
              <a:rPr lang="en-US" altLang="zh-CN" sz="2000" dirty="0" smtClean="0"/>
              <a:t>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+mn-ea"/>
                <a:cs typeface="SimSun" charset="-122"/>
              </a:rPr>
              <a:t>翻译模型</a:t>
            </a:r>
            <a:r>
              <a:rPr lang="en-US" altLang="zh-CN" sz="2000" dirty="0">
                <a:latin typeface="+mn-ea"/>
                <a:cs typeface="SimSun" charset="-122"/>
              </a:rPr>
              <a:t>p(</a:t>
            </a:r>
            <a:r>
              <a:rPr lang="en-US" altLang="zh-CN" sz="2000" dirty="0" err="1">
                <a:latin typeface="+mn-ea"/>
                <a:cs typeface="SimSun" charset="-122"/>
              </a:rPr>
              <a:t>f|e</a:t>
            </a:r>
            <a:r>
              <a:rPr lang="en-US" altLang="zh-CN" sz="2000" dirty="0" smtClean="0">
                <a:latin typeface="+mn-ea"/>
                <a:cs typeface="SimSun" charset="-122"/>
              </a:rPr>
              <a:t>)</a:t>
            </a:r>
            <a:r>
              <a:rPr lang="zh-CN" altLang="en-US" sz="2000" dirty="0" smtClean="0">
                <a:latin typeface="+mn-ea"/>
                <a:cs typeface="SimSun" charset="-122"/>
              </a:rPr>
              <a:t>在</a:t>
            </a:r>
            <a:r>
              <a:rPr lang="zh-CN" altLang="en-US" sz="2000" dirty="0">
                <a:latin typeface="+mn-ea"/>
                <a:cs typeface="SimSun" charset="-122"/>
              </a:rPr>
              <a:t>平行语料上训练得到，语言模型</a:t>
            </a:r>
            <a:r>
              <a:rPr lang="en-US" altLang="zh-CN" sz="2000" dirty="0" smtClean="0">
                <a:latin typeface="+mn-ea"/>
                <a:cs typeface="SimSun" charset="-122"/>
              </a:rPr>
              <a:t>p(e)</a:t>
            </a:r>
            <a:r>
              <a:rPr lang="zh-CN" altLang="en-US" sz="2000" dirty="0" smtClean="0">
                <a:latin typeface="+mn-ea"/>
                <a:cs typeface="SimSun" charset="-122"/>
              </a:rPr>
              <a:t>在</a:t>
            </a:r>
            <a:r>
              <a:rPr lang="zh-CN" altLang="en-US" sz="2000" dirty="0">
                <a:latin typeface="+mn-ea"/>
                <a:cs typeface="SimSun" charset="-122"/>
              </a:rPr>
              <a:t>未对齐的原文语料上</a:t>
            </a:r>
            <a:r>
              <a:rPr lang="zh-CN" altLang="en-US" sz="2000" dirty="0" smtClean="0">
                <a:latin typeface="+mn-ea"/>
                <a:cs typeface="SimSun" charset="-122"/>
              </a:rPr>
              <a:t>训练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217383"/>
            <a:ext cx="40640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778" y="3482588"/>
            <a:ext cx="5644444" cy="1516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传统机器翻译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第一步：对齐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一对一、多对多、多对一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建立映射条件概率模型，隐变量：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对齐方式</a:t>
            </a: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通过</a:t>
            </a:r>
            <a:r>
              <a:rPr lang="zh-CN" altLang="en-US" sz="2400" dirty="0"/>
              <a:t>句法</a:t>
            </a:r>
            <a:r>
              <a:rPr lang="zh-CN" altLang="en-US" sz="2400" dirty="0" smtClean="0"/>
              <a:t>分析辅助对齐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265" y="1731963"/>
            <a:ext cx="4075289" cy="2458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644" y="4991298"/>
            <a:ext cx="6468533" cy="14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传统机器翻译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第二步：启发式搜索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复杂、特征工程、难以解释语言现象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+mn-ea"/>
              </a:rPr>
              <a:t>难以用传统方法建模、需要维护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88" y="1825625"/>
            <a:ext cx="6125634" cy="23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神经机器翻译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552222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+mn-ea"/>
              </a:rPr>
              <a:t>seq2seq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lvl="1"/>
            <a:endParaRPr lang="en-US" altLang="zh-CN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043" y="1797404"/>
            <a:ext cx="2901721" cy="28575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033588"/>
            <a:ext cx="4292777" cy="23226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62043" y="4763911"/>
            <a:ext cx="40414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decoder</a:t>
            </a:r>
            <a:r>
              <a:rPr lang="zh-CN" altLang="en-US" sz="2000" dirty="0" smtClean="0"/>
              <a:t>中隐藏层输入来自于：</a:t>
            </a:r>
            <a:endParaRPr lang="en-US" altLang="zh-CN" sz="2000" dirty="0" smtClean="0"/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前</a:t>
            </a:r>
            <a:r>
              <a:rPr lang="zh-CN" altLang="en-US" sz="2000" dirty="0"/>
              <a:t>一个时刻的隐藏层</a:t>
            </a:r>
          </a:p>
          <a:p>
            <a:r>
              <a:rPr lang="en-US" altLang="zh-CN" sz="2000" dirty="0" smtClean="0"/>
              <a:t>2.encoder</a:t>
            </a:r>
            <a:r>
              <a:rPr lang="zh-CN" altLang="en-US" sz="2000" dirty="0"/>
              <a:t>的最后一个隐藏层</a:t>
            </a:r>
            <a:endParaRPr lang="en-US" altLang="zh-CN" sz="2000" dirty="0"/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前</a:t>
            </a:r>
            <a:r>
              <a:rPr lang="zh-CN" altLang="en-US" sz="2000" dirty="0"/>
              <a:t>一个预测结果</a:t>
            </a:r>
            <a:r>
              <a:rPr lang="zh-CN" altLang="en-US" sz="2400" dirty="0"/>
              <a:t> 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8199" y="4631929"/>
            <a:ext cx="441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红蓝代表</a:t>
            </a:r>
            <a:r>
              <a:rPr lang="en-US" altLang="zh-CN" sz="2000" dirty="0" smtClean="0"/>
              <a:t>encoder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decoder</a:t>
            </a:r>
            <a:r>
              <a:rPr lang="zh-CN" altLang="en-US" sz="2000" dirty="0" smtClean="0"/>
              <a:t>不同的模型、不同的权值</a:t>
            </a:r>
            <a:endParaRPr lang="en-US" altLang="zh-CN" sz="2000" dirty="0" smtClean="0"/>
          </a:p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扩展：深层</a:t>
            </a:r>
            <a:r>
              <a:rPr lang="en-US" altLang="zh-CN" sz="2000" dirty="0" smtClean="0"/>
              <a:t>LSTM</a:t>
            </a:r>
            <a:r>
              <a:rPr lang="zh-CN" altLang="en-US" sz="2000" dirty="0" smtClean="0"/>
              <a:t>、双向</a:t>
            </a:r>
            <a:r>
              <a:rPr lang="en-US" altLang="zh-CN" sz="2000" dirty="0" smtClean="0"/>
              <a:t>LSTM</a:t>
            </a:r>
            <a:r>
              <a:rPr lang="zh-CN" altLang="en-US" sz="2000" dirty="0" smtClean="0"/>
              <a:t>、逆转词序输入</a:t>
            </a:r>
            <a:endParaRPr lang="en-US" altLang="zh-CN" sz="2000" dirty="0" smtClean="0"/>
          </a:p>
          <a:p>
            <a:r>
              <a:rPr lang="en-US" altLang="zh-CN" sz="2000" dirty="0" smtClean="0"/>
              <a:t>3.</a:t>
            </a:r>
            <a:r>
              <a:rPr lang="zh-CN" altLang="en-US" sz="2000" dirty="0"/>
              <a:t>可以学到对词序敏感的特征和主被动皆可的特征</a:t>
            </a:r>
          </a:p>
        </p:txBody>
      </p:sp>
    </p:spTree>
    <p:extLst>
      <p:ext uri="{BB962C8B-B14F-4D97-AF65-F5344CB8AC3E}">
        <p14:creationId xmlns:p14="http://schemas.microsoft.com/office/powerpoint/2010/main" val="17456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seq2seq+attention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518400" y="1790701"/>
            <a:ext cx="4357511" cy="43123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89" y="1698358"/>
            <a:ext cx="7075311" cy="44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seq2seq+attention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17662"/>
            <a:ext cx="10490878" cy="36768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7333" y="5294489"/>
            <a:ext cx="1055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基于索引对输入值的选择性摘要，可获取任意输入集的确定性大小的权值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5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seq2seq+attention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6100" y="179070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400" dirty="0" smtClean="0"/>
              <a:t>优</a:t>
            </a:r>
            <a:r>
              <a:rPr lang="zh-CN" altLang="en-US" sz="2400" dirty="0" smtClean="0"/>
              <a:t>点</a:t>
            </a:r>
            <a:r>
              <a:rPr lang="zh-CN" altLang="zh-CN" sz="2400" dirty="0" smtClean="0"/>
              <a:t>：</a:t>
            </a:r>
            <a:endParaRPr lang="zh-CN" altLang="zh-CN" sz="2400" dirty="0"/>
          </a:p>
          <a:p>
            <a:r>
              <a:rPr lang="zh-CN" altLang="zh-CN" sz="2400" dirty="0"/>
              <a:t>①</a:t>
            </a:r>
            <a:r>
              <a:rPr lang="en-US" altLang="zh-CN" sz="2400" dirty="0"/>
              <a:t>End-to-end training</a:t>
            </a:r>
            <a:r>
              <a:rPr lang="zh-CN" altLang="zh-CN" sz="2400" dirty="0"/>
              <a:t>优化同一个损失函数调整所有参数</a:t>
            </a:r>
          </a:p>
          <a:p>
            <a:r>
              <a:rPr lang="zh-CN" altLang="zh-CN" sz="2400" dirty="0"/>
              <a:t>②</a:t>
            </a:r>
            <a:r>
              <a:rPr lang="en-US" altLang="zh-CN" sz="2400" dirty="0"/>
              <a:t>Distributed representation share strength</a:t>
            </a:r>
            <a:r>
              <a:rPr lang="zh-CN" altLang="zh-CN" sz="2400" dirty="0"/>
              <a:t>更好地利用词语、短语之间的相似性</a:t>
            </a:r>
          </a:p>
          <a:p>
            <a:r>
              <a:rPr lang="zh-CN" altLang="zh-CN" sz="2400" dirty="0"/>
              <a:t>③</a:t>
            </a:r>
            <a:r>
              <a:rPr lang="en-US" altLang="zh-CN" sz="2400" dirty="0"/>
              <a:t>Better exploitation of context</a:t>
            </a:r>
            <a:r>
              <a:rPr lang="zh-CN" altLang="zh-CN" sz="2400" dirty="0"/>
              <a:t>利用更多上下文</a:t>
            </a:r>
            <a:r>
              <a:rPr lang="en-US" altLang="zh-CN" sz="2400" dirty="0"/>
              <a:t>——</a:t>
            </a:r>
            <a:r>
              <a:rPr lang="zh-CN" altLang="zh-CN" sz="2400" dirty="0"/>
              <a:t>原文和部分译文的上下文 生成的文本更加流畅 传统的</a:t>
            </a:r>
            <a:r>
              <a:rPr lang="en-US" altLang="zh-CN" sz="2400" dirty="0"/>
              <a:t>4-gram 5-gram</a:t>
            </a:r>
            <a:r>
              <a:rPr lang="zh-CN" altLang="zh-CN" sz="2400" dirty="0"/>
              <a:t>不</a:t>
            </a:r>
            <a:r>
              <a:rPr lang="zh-CN" altLang="zh-CN" sz="2400" dirty="0" smtClean="0"/>
              <a:t>现实</a:t>
            </a:r>
            <a:endParaRPr lang="en-US" altLang="zh-CN" sz="2400" dirty="0" smtClean="0"/>
          </a:p>
          <a:p>
            <a:r>
              <a:rPr lang="zh-CN" altLang="en-US" sz="2400" dirty="0" smtClean="0"/>
              <a:t>④缓解梯度消失的问题</a:t>
            </a:r>
            <a:endParaRPr lang="en-US" altLang="zh-CN" sz="2400" dirty="0" smtClean="0"/>
          </a:p>
          <a:p>
            <a:r>
              <a:rPr lang="zh-CN" altLang="en-US" sz="2400" dirty="0" smtClean="0"/>
              <a:t>⑤通过</a:t>
            </a: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学习对齐特征</a:t>
            </a:r>
            <a:endParaRPr lang="zh-CN" altLang="zh-CN" sz="2400" dirty="0"/>
          </a:p>
          <a:p>
            <a:r>
              <a:rPr lang="zh-CN" altLang="zh-CN" sz="2400" dirty="0"/>
              <a:t>弱点：</a:t>
            </a:r>
          </a:p>
          <a:p>
            <a:r>
              <a:rPr lang="zh-CN" altLang="zh-CN" sz="2400" dirty="0"/>
              <a:t>无法显式利用指代相消、子句连接的结果</a:t>
            </a:r>
            <a:r>
              <a:rPr lang="zh-CN" altLang="zh-CN" sz="2400" dirty="0" smtClean="0"/>
              <a:t>，无</a:t>
            </a:r>
            <a:r>
              <a:rPr lang="zh-CN" altLang="zh-CN" sz="2400" dirty="0"/>
              <a:t>常识、无法</a:t>
            </a:r>
            <a:r>
              <a:rPr lang="zh-CN" altLang="zh-CN" sz="2400" dirty="0" smtClean="0"/>
              <a:t>翻译词典外</a:t>
            </a:r>
            <a:r>
              <a:rPr lang="zh-CN" altLang="en-US" sz="2400" dirty="0" smtClean="0"/>
              <a:t>或极少出现的词</a:t>
            </a:r>
            <a:r>
              <a:rPr lang="mr-IN" altLang="zh-CN" sz="2400" dirty="0" smtClean="0"/>
              <a:t>…</a:t>
            </a:r>
            <a:endParaRPr lang="zh-CN" altLang="zh-CN" sz="24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2404</TotalTime>
  <Words>1073</Words>
  <Application>Microsoft Macintosh PowerPoint</Application>
  <PresentationFormat>宽屏</PresentationFormat>
  <Paragraphs>218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SimSun</vt:lpstr>
      <vt:lpstr>Times New Roman</vt:lpstr>
      <vt:lpstr>黑体</vt:lpstr>
      <vt:lpstr>宋体</vt:lpstr>
      <vt:lpstr>微软雅黑</vt:lpstr>
      <vt:lpstr>20160528 Action Recognition</vt:lpstr>
      <vt:lpstr>PowerPoint 演示文稿</vt:lpstr>
      <vt:lpstr>Outline</vt:lpstr>
      <vt:lpstr>Part 1 传统机器翻译</vt:lpstr>
      <vt:lpstr>Part 1 传统机器翻译</vt:lpstr>
      <vt:lpstr>Part 1 传统机器翻译</vt:lpstr>
      <vt:lpstr>Part 2 神经机器翻译</vt:lpstr>
      <vt:lpstr>Part 2 seq2seq+attention</vt:lpstr>
      <vt:lpstr>Part 2 seq2seq+attention</vt:lpstr>
      <vt:lpstr>Part 2 seq2seq+attention</vt:lpstr>
      <vt:lpstr>Part 2 神经机器翻译</vt:lpstr>
      <vt:lpstr>Part 3 NMT模型补充</vt:lpstr>
      <vt:lpstr>Part 4 BLEU评分标准</vt:lpstr>
      <vt:lpstr>Part 4 BLEU评分标准</vt:lpstr>
      <vt:lpstr>Part 4 BLEU评分标准</vt:lpstr>
      <vt:lpstr>Part 4 BLEU评分标准</vt:lpstr>
      <vt:lpstr>Part 4 BLEU评分标准</vt:lpstr>
      <vt:lpstr>Part 4 BLEU评分标准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Part 5 解决大词表问题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134</cp:revision>
  <dcterms:created xsi:type="dcterms:W3CDTF">2016-08-18T11:03:00Z</dcterms:created>
  <dcterms:modified xsi:type="dcterms:W3CDTF">2018-09-10T03:40:49Z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